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Staatliches" panose="020B0604020202020204" charset="0"/>
      <p:regular r:id="rId15"/>
    </p:embeddedFont>
    <p:embeddedFont>
      <p:font typeface="Inter" panose="020B0604020202020204" charset="0"/>
      <p:regular r:id="rId16"/>
    </p:embeddedFont>
    <p:embeddedFont>
      <p:font typeface="Inter Bold" panose="020B0604020202020204" charset="0"/>
      <p:regular r:id="rId17"/>
    </p:embeddedFont>
    <p:embeddedFont>
      <p:font typeface="Inter Ultra-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20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0.jpeg"/><Relationship Id="rId10" Type="http://schemas.openxmlformats.org/officeDocument/2006/relationships/hyperlink" Target="https://sman2pudingbesar.sch.id" TargetMode="External"/><Relationship Id="rId4" Type="http://schemas.openxmlformats.org/officeDocument/2006/relationships/image" Target="../media/image4.svg"/><Relationship Id="rId9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20406" y="-4433851"/>
            <a:ext cx="13967594" cy="11212476"/>
          </a:xfrm>
          <a:custGeom>
            <a:avLst/>
            <a:gdLst/>
            <a:ahLst/>
            <a:cxnLst/>
            <a:rect l="l" t="t" r="r" b="b"/>
            <a:pathLst>
              <a:path w="14949968" h="11212476">
                <a:moveTo>
                  <a:pt x="0" y="0"/>
                </a:moveTo>
                <a:lnTo>
                  <a:pt x="14949968" y="0"/>
                </a:lnTo>
                <a:lnTo>
                  <a:pt x="14949968" y="11212475"/>
                </a:lnTo>
                <a:lnTo>
                  <a:pt x="0" y="112124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V="1">
            <a:off x="-1697581" y="-2027169"/>
            <a:ext cx="11093373" cy="12684730"/>
          </a:xfrm>
          <a:custGeom>
            <a:avLst/>
            <a:gdLst/>
            <a:ahLst/>
            <a:cxnLst/>
            <a:rect l="l" t="t" r="r" b="b"/>
            <a:pathLst>
              <a:path w="11093373" h="12684730">
                <a:moveTo>
                  <a:pt x="0" y="12684730"/>
                </a:moveTo>
                <a:lnTo>
                  <a:pt x="11093374" y="12684730"/>
                </a:lnTo>
                <a:lnTo>
                  <a:pt x="11093374" y="0"/>
                </a:lnTo>
                <a:lnTo>
                  <a:pt x="0" y="0"/>
                </a:lnTo>
                <a:lnTo>
                  <a:pt x="0" y="1268473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697581" y="3137162"/>
            <a:ext cx="8089900" cy="8089906"/>
            <a:chOff x="0" y="0"/>
            <a:chExt cx="31053494" cy="31053519"/>
          </a:xfrm>
        </p:grpSpPr>
        <p:sp>
          <p:nvSpPr>
            <p:cNvPr id="6" name="Freeform 6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blipFill>
              <a:blip r:embed="rId6"/>
              <a:stretch>
                <a:fillRect l="-25136" r="-25136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6645864" y="8378236"/>
            <a:ext cx="425120" cy="427794"/>
          </a:xfrm>
          <a:custGeom>
            <a:avLst/>
            <a:gdLst/>
            <a:ahLst/>
            <a:cxnLst/>
            <a:rect l="l" t="t" r="r" b="b"/>
            <a:pathLst>
              <a:path w="425120" h="427794">
                <a:moveTo>
                  <a:pt x="0" y="0"/>
                </a:moveTo>
                <a:lnTo>
                  <a:pt x="425120" y="0"/>
                </a:lnTo>
                <a:lnTo>
                  <a:pt x="425120" y="427794"/>
                </a:lnTo>
                <a:lnTo>
                  <a:pt x="0" y="4277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95513" y="597275"/>
            <a:ext cx="1651857" cy="1990242"/>
          </a:xfrm>
          <a:custGeom>
            <a:avLst/>
            <a:gdLst/>
            <a:ahLst/>
            <a:cxnLst/>
            <a:rect l="l" t="t" r="r" b="b"/>
            <a:pathLst>
              <a:path w="1651857" h="1990242">
                <a:moveTo>
                  <a:pt x="0" y="0"/>
                </a:moveTo>
                <a:lnTo>
                  <a:pt x="1651856" y="0"/>
                </a:lnTo>
                <a:lnTo>
                  <a:pt x="1651856" y="1990242"/>
                </a:lnTo>
                <a:lnTo>
                  <a:pt x="0" y="19902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730755" y="597275"/>
            <a:ext cx="1589650" cy="1990242"/>
          </a:xfrm>
          <a:custGeom>
            <a:avLst/>
            <a:gdLst/>
            <a:ahLst/>
            <a:cxnLst/>
            <a:rect l="l" t="t" r="r" b="b"/>
            <a:pathLst>
              <a:path w="1589650" h="1990242">
                <a:moveTo>
                  <a:pt x="0" y="0"/>
                </a:moveTo>
                <a:lnTo>
                  <a:pt x="1589651" y="0"/>
                </a:lnTo>
                <a:lnTo>
                  <a:pt x="1589651" y="1990242"/>
                </a:lnTo>
                <a:lnTo>
                  <a:pt x="0" y="19902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922546" y="8769529"/>
            <a:ext cx="8336754" cy="977543"/>
          </a:xfrm>
          <a:custGeom>
            <a:avLst/>
            <a:gdLst/>
            <a:ahLst/>
            <a:cxnLst/>
            <a:rect l="l" t="t" r="r" b="b"/>
            <a:pathLst>
              <a:path w="8336754" h="977543">
                <a:moveTo>
                  <a:pt x="0" y="0"/>
                </a:moveTo>
                <a:lnTo>
                  <a:pt x="8336754" y="0"/>
                </a:lnTo>
                <a:lnTo>
                  <a:pt x="8336754" y="977542"/>
                </a:lnTo>
                <a:lnTo>
                  <a:pt x="0" y="97754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44753" r="-4808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521670" y="2364782"/>
            <a:ext cx="8737630" cy="6013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750"/>
              </a:lnSpc>
            </a:pPr>
            <a:r>
              <a:rPr lang="en-US" sz="11750">
                <a:solidFill>
                  <a:srgbClr val="000000"/>
                </a:solidFill>
                <a:latin typeface="Staatliches"/>
                <a:ea typeface="Staatliches"/>
                <a:cs typeface="Staatliches"/>
                <a:sym typeface="Staatliches"/>
              </a:rPr>
              <a:t>SOSIALISASI</a:t>
            </a:r>
          </a:p>
          <a:p>
            <a:pPr algn="r">
              <a:lnSpc>
                <a:spcPts val="11750"/>
              </a:lnSpc>
            </a:pPr>
            <a:r>
              <a:rPr lang="en-US" sz="11750">
                <a:solidFill>
                  <a:srgbClr val="000000"/>
                </a:solidFill>
                <a:latin typeface="Staatliches"/>
                <a:ea typeface="Staatliches"/>
                <a:cs typeface="Staatliches"/>
                <a:sym typeface="Staatliches"/>
              </a:rPr>
              <a:t>MPLS RAMAH 2026</a:t>
            </a:r>
          </a:p>
          <a:p>
            <a:pPr algn="r">
              <a:lnSpc>
                <a:spcPts val="11750"/>
              </a:lnSpc>
            </a:pPr>
            <a:endParaRPr lang="en-US" sz="11750">
              <a:solidFill>
                <a:srgbClr val="000000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321349" y="7178674"/>
            <a:ext cx="11937951" cy="2079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000"/>
              </a:lnSpc>
            </a:pPr>
            <a:r>
              <a:rPr lang="en-US" sz="8000" dirty="0">
                <a:solidFill>
                  <a:srgbClr val="02567B"/>
                </a:solidFill>
                <a:latin typeface="Staatliches"/>
                <a:ea typeface="Staatliches"/>
                <a:cs typeface="Staatliches"/>
                <a:sym typeface="Staatliches"/>
              </a:rPr>
              <a:t>SMAN 2 PUDING BESAR</a:t>
            </a:r>
          </a:p>
          <a:p>
            <a:pPr>
              <a:lnSpc>
                <a:spcPts val="8000"/>
              </a:lnSpc>
            </a:pPr>
            <a:endParaRPr lang="en-US" sz="8000" dirty="0">
              <a:solidFill>
                <a:srgbClr val="02567B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379645" y="9015095"/>
            <a:ext cx="7691339" cy="418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"HARI BARU, AMAN DAN NYAMAN DI SEKOLAH"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727949" y="-1804222"/>
            <a:ext cx="7560051" cy="7560057"/>
            <a:chOff x="0" y="0"/>
            <a:chExt cx="31053494" cy="31053519"/>
          </a:xfrm>
        </p:grpSpPr>
        <p:sp>
          <p:nvSpPr>
            <p:cNvPr id="4" name="Freeform 4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0727949" y="5143500"/>
            <a:ext cx="7560051" cy="7560057"/>
            <a:chOff x="0" y="0"/>
            <a:chExt cx="31053494" cy="31053519"/>
          </a:xfrm>
        </p:grpSpPr>
        <p:sp>
          <p:nvSpPr>
            <p:cNvPr id="6" name="Freeform 6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727949" y="1363471"/>
            <a:ext cx="7560051" cy="7560057"/>
            <a:chOff x="0" y="0"/>
            <a:chExt cx="31053494" cy="31053519"/>
          </a:xfrm>
        </p:grpSpPr>
        <p:sp>
          <p:nvSpPr>
            <p:cNvPr id="8" name="Freeform 8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1047005" y="1682528"/>
            <a:ext cx="6921939" cy="6921945"/>
            <a:chOff x="0" y="0"/>
            <a:chExt cx="31053494" cy="31053519"/>
          </a:xfrm>
        </p:grpSpPr>
        <p:sp>
          <p:nvSpPr>
            <p:cNvPr id="10" name="Freeform 10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blipFill>
              <a:blip r:embed="rId3"/>
              <a:stretch>
                <a:fillRect t="-24906" b="-24906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-471560" y="1363471"/>
            <a:ext cx="10154016" cy="1286533"/>
            <a:chOff x="0" y="0"/>
            <a:chExt cx="2674309" cy="3388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74309" cy="338840"/>
            </a:xfrm>
            <a:custGeom>
              <a:avLst/>
              <a:gdLst/>
              <a:ahLst/>
              <a:cxnLst/>
              <a:rect l="l" t="t" r="r" b="b"/>
              <a:pathLst>
                <a:path w="2674309" h="338840">
                  <a:moveTo>
                    <a:pt x="31260" y="0"/>
                  </a:moveTo>
                  <a:lnTo>
                    <a:pt x="2643048" y="0"/>
                  </a:lnTo>
                  <a:cubicBezTo>
                    <a:pt x="2660313" y="0"/>
                    <a:pt x="2674309" y="13996"/>
                    <a:pt x="2674309" y="31260"/>
                  </a:cubicBezTo>
                  <a:lnTo>
                    <a:pt x="2674309" y="307579"/>
                  </a:lnTo>
                  <a:cubicBezTo>
                    <a:pt x="2674309" y="324844"/>
                    <a:pt x="2660313" y="338840"/>
                    <a:pt x="2643048" y="338840"/>
                  </a:cubicBezTo>
                  <a:lnTo>
                    <a:pt x="31260" y="338840"/>
                  </a:lnTo>
                  <a:cubicBezTo>
                    <a:pt x="13996" y="338840"/>
                    <a:pt x="0" y="324844"/>
                    <a:pt x="0" y="307579"/>
                  </a:cubicBezTo>
                  <a:lnTo>
                    <a:pt x="0" y="31260"/>
                  </a:lnTo>
                  <a:cubicBezTo>
                    <a:pt x="0" y="13996"/>
                    <a:pt x="13996" y="0"/>
                    <a:pt x="31260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2674309" cy="386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84778" y="1596803"/>
            <a:ext cx="8441340" cy="150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</a:pPr>
            <a:r>
              <a:rPr lang="en-US" sz="4300" b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🎯 Tujuan MPLS Ramah</a:t>
            </a:r>
          </a:p>
          <a:p>
            <a:pPr algn="l">
              <a:lnSpc>
                <a:spcPts val="6020"/>
              </a:lnSpc>
            </a:pPr>
            <a:endParaRPr lang="en-US" sz="4300" b="1">
              <a:solidFill>
                <a:srgbClr val="003147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61817" y="2921597"/>
            <a:ext cx="10366132" cy="318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Membantu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murid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baru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beradaptasi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secara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aman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nyaman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menyenangkan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Mengenalkan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warga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budaya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tatatertib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program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Menumbuhkan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karakter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positif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sesua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inilai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Pancasila</a:t>
            </a: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Membangun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semangat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belajar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disiplin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kepedulian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lingkungan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Mencegah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perundungan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kekerasan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perploncoan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Menjalin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kemitraan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dengan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orang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tua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48892" y="7227476"/>
            <a:ext cx="8653756" cy="2782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Ramah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terhadap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anak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tanpa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kekerasan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maupun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intimidasi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Menghargai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harkat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martabat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setiap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murid</a:t>
            </a: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Inklusif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menghargai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keberagaman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Edukatif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pengalaman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belajar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bermakna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Partisipatif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—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melibatkan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seluruh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warga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orang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tua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Menyenangkan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— murid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merasa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nyaman</a:t>
            </a:r>
            <a:r>
              <a:rPr lang="en-US" sz="2200" dirty="0" smtClean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di </a:t>
            </a:r>
            <a:r>
              <a:rPr lang="en-US" sz="2200" dirty="0" err="1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3080"/>
              </a:lnSpc>
            </a:pPr>
            <a:endParaRPr lang="en-US" sz="2200" dirty="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-301238" y="5947183"/>
            <a:ext cx="10154016" cy="1116211"/>
            <a:chOff x="0" y="0"/>
            <a:chExt cx="2674309" cy="29398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674309" cy="293981"/>
            </a:xfrm>
            <a:custGeom>
              <a:avLst/>
              <a:gdLst/>
              <a:ahLst/>
              <a:cxnLst/>
              <a:rect l="l" t="t" r="r" b="b"/>
              <a:pathLst>
                <a:path w="2674309" h="293981">
                  <a:moveTo>
                    <a:pt x="31260" y="0"/>
                  </a:moveTo>
                  <a:lnTo>
                    <a:pt x="2643048" y="0"/>
                  </a:lnTo>
                  <a:cubicBezTo>
                    <a:pt x="2660313" y="0"/>
                    <a:pt x="2674309" y="13996"/>
                    <a:pt x="2674309" y="31260"/>
                  </a:cubicBezTo>
                  <a:lnTo>
                    <a:pt x="2674309" y="262721"/>
                  </a:lnTo>
                  <a:cubicBezTo>
                    <a:pt x="2674309" y="279986"/>
                    <a:pt x="2660313" y="293981"/>
                    <a:pt x="2643048" y="293981"/>
                  </a:cubicBezTo>
                  <a:lnTo>
                    <a:pt x="31260" y="293981"/>
                  </a:lnTo>
                  <a:cubicBezTo>
                    <a:pt x="13996" y="293981"/>
                    <a:pt x="0" y="279986"/>
                    <a:pt x="0" y="262721"/>
                  </a:cubicBezTo>
                  <a:lnTo>
                    <a:pt x="0" y="31260"/>
                  </a:lnTo>
                  <a:cubicBezTo>
                    <a:pt x="0" y="13996"/>
                    <a:pt x="13996" y="0"/>
                    <a:pt x="31260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2674309" cy="341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4778" y="6064020"/>
            <a:ext cx="8441340" cy="1500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20"/>
              </a:lnSpc>
            </a:pPr>
            <a:r>
              <a:rPr lang="en-US" sz="4300" b="1" dirty="0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🌿 </a:t>
            </a:r>
            <a:r>
              <a:rPr lang="en-US" sz="4300" b="1" dirty="0" err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Asas</a:t>
            </a:r>
            <a:r>
              <a:rPr lang="en-US" sz="4300" b="1" dirty="0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 MPLS Ramah</a:t>
            </a:r>
          </a:p>
          <a:p>
            <a:pPr algn="l">
              <a:lnSpc>
                <a:spcPts val="6020"/>
              </a:lnSpc>
            </a:pPr>
            <a:r>
              <a:rPr lang="en-US" sz="4300" b="1" dirty="0" smtClean="0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  </a:t>
            </a:r>
            <a:endParaRPr lang="en-US" sz="4300" b="1" dirty="0">
              <a:solidFill>
                <a:srgbClr val="003147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39345" y="1694572"/>
            <a:ext cx="15209310" cy="7563728"/>
            <a:chOff x="0" y="0"/>
            <a:chExt cx="4005744" cy="19920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05744" cy="1992093"/>
            </a:xfrm>
            <a:custGeom>
              <a:avLst/>
              <a:gdLst/>
              <a:ahLst/>
              <a:cxnLst/>
              <a:rect l="l" t="t" r="r" b="b"/>
              <a:pathLst>
                <a:path w="4005744" h="1992093">
                  <a:moveTo>
                    <a:pt x="26978" y="0"/>
                  </a:moveTo>
                  <a:lnTo>
                    <a:pt x="3978766" y="0"/>
                  </a:lnTo>
                  <a:cubicBezTo>
                    <a:pt x="3985921" y="0"/>
                    <a:pt x="3992783" y="2842"/>
                    <a:pt x="3997842" y="7902"/>
                  </a:cubicBezTo>
                  <a:cubicBezTo>
                    <a:pt x="4002902" y="12961"/>
                    <a:pt x="4005744" y="19823"/>
                    <a:pt x="4005744" y="26978"/>
                  </a:cubicBezTo>
                  <a:lnTo>
                    <a:pt x="4005744" y="1965115"/>
                  </a:lnTo>
                  <a:cubicBezTo>
                    <a:pt x="4005744" y="1972270"/>
                    <a:pt x="4002902" y="1979132"/>
                    <a:pt x="3997842" y="1984191"/>
                  </a:cubicBezTo>
                  <a:cubicBezTo>
                    <a:pt x="3992783" y="1989251"/>
                    <a:pt x="3985921" y="1992093"/>
                    <a:pt x="3978766" y="1992093"/>
                  </a:cubicBezTo>
                  <a:lnTo>
                    <a:pt x="26978" y="1992093"/>
                  </a:lnTo>
                  <a:cubicBezTo>
                    <a:pt x="19823" y="1992093"/>
                    <a:pt x="12961" y="1989251"/>
                    <a:pt x="7902" y="1984191"/>
                  </a:cubicBezTo>
                  <a:cubicBezTo>
                    <a:pt x="2842" y="1979132"/>
                    <a:pt x="0" y="1972270"/>
                    <a:pt x="0" y="1965115"/>
                  </a:cubicBezTo>
                  <a:lnTo>
                    <a:pt x="0" y="26978"/>
                  </a:lnTo>
                  <a:cubicBezTo>
                    <a:pt x="0" y="19823"/>
                    <a:pt x="2842" y="12961"/>
                    <a:pt x="7902" y="7902"/>
                  </a:cubicBezTo>
                  <a:cubicBezTo>
                    <a:pt x="12961" y="2842"/>
                    <a:pt x="19823" y="0"/>
                    <a:pt x="26978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005744" cy="20397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017059" y="2297438"/>
            <a:ext cx="4731189" cy="6357996"/>
            <a:chOff x="0" y="0"/>
            <a:chExt cx="3663950" cy="4923790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t="-5573" b="-5573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3662687" cy="4923790"/>
            </a:xfrm>
            <a:custGeom>
              <a:avLst/>
              <a:gdLst/>
              <a:ahLst/>
              <a:cxnLst/>
              <a:rect l="l" t="t" r="r" b="b"/>
              <a:pathLst>
                <a:path w="3662687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FFD23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7187334" y="2014857"/>
            <a:ext cx="8653756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Materi MPLS</a:t>
            </a:r>
          </a:p>
          <a:p>
            <a:pPr algn="l">
              <a:lnSpc>
                <a:spcPts val="5000"/>
              </a:lnSpc>
            </a:pPr>
            <a:endParaRPr lang="en-US" sz="5000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187334" y="2821141"/>
            <a:ext cx="8653756" cy="6327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Pengenalan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profil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Visi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misi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budaya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Tata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tertib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Hak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kewajiban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peserta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didik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Program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pembelajaran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&amp;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ekstrakurikuler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Program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Adiwiyata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budaya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lingkungan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Pencegahan</a:t>
            </a:r>
            <a:r>
              <a:rPr lang="en-US" sz="2200" dirty="0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 smtClean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perundungan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kekerasan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narkoba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Penguatankarakter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&amp;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ProfilPelajar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Pancasila</a:t>
            </a: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Bahaya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NAPZA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Fenomena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Sosial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Perilaku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Remaja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Pertemuan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Pagi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Ceria,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Cek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Denyut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Jantung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Tes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Fleksibilitas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Skrining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Kesehatan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puskesmas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Aku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Kamu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Lingkungan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Kita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Bersama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Membangun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Budaya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Peduli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Lingkungan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melalui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Program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Sekolah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Adiwiyata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Pengenalan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guru,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tenagakependidikan</a:t>
            </a:r>
            <a:r>
              <a:rPr lang="en-US" sz="220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200" dirty="0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danlingkungan</a:t>
            </a: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3080"/>
              </a:lnSpc>
            </a:pPr>
            <a:endParaRPr lang="en-US" sz="2200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514350" y="-514350"/>
            <a:ext cx="2822370" cy="11736431"/>
            <a:chOff x="0" y="0"/>
            <a:chExt cx="743340" cy="30910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43340" cy="3091076"/>
            </a:xfrm>
            <a:custGeom>
              <a:avLst/>
              <a:gdLst/>
              <a:ahLst/>
              <a:cxnLst/>
              <a:rect l="l" t="t" r="r" b="b"/>
              <a:pathLst>
                <a:path w="743340" h="3091076">
                  <a:moveTo>
                    <a:pt x="0" y="0"/>
                  </a:moveTo>
                  <a:lnTo>
                    <a:pt x="743340" y="0"/>
                  </a:lnTo>
                  <a:lnTo>
                    <a:pt x="743340" y="3091076"/>
                  </a:lnTo>
                  <a:lnTo>
                    <a:pt x="0" y="3091076"/>
                  </a:ln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743340" cy="3138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26894" y="0"/>
            <a:ext cx="7654887" cy="10287000"/>
            <a:chOff x="0" y="0"/>
            <a:chExt cx="3663950" cy="4923790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3600450" cy="4859020"/>
            </a:xfrm>
            <a:custGeom>
              <a:avLst/>
              <a:gdLst/>
              <a:ahLst/>
              <a:cxnLst/>
              <a:rect l="l" t="t" r="r" b="b"/>
              <a:pathLst>
                <a:path w="3600450" h="4859020">
                  <a:moveTo>
                    <a:pt x="3600450" y="4499610"/>
                  </a:moveTo>
                  <a:cubicBezTo>
                    <a:pt x="3600450" y="4699000"/>
                    <a:pt x="3439160" y="4859020"/>
                    <a:pt x="3241040" y="4859020"/>
                  </a:cubicBezTo>
                  <a:lnTo>
                    <a:pt x="359410" y="4859020"/>
                  </a:lnTo>
                  <a:cubicBezTo>
                    <a:pt x="160020" y="4859020"/>
                    <a:pt x="0" y="4697730"/>
                    <a:pt x="0" y="4499610"/>
                  </a:cubicBezTo>
                  <a:lnTo>
                    <a:pt x="0" y="359410"/>
                  </a:lnTo>
                  <a:cubicBezTo>
                    <a:pt x="0" y="160020"/>
                    <a:pt x="161290" y="0"/>
                    <a:pt x="359410" y="0"/>
                  </a:cubicBezTo>
                  <a:lnTo>
                    <a:pt x="3239770" y="0"/>
                  </a:lnTo>
                  <a:cubicBezTo>
                    <a:pt x="3439160" y="0"/>
                    <a:pt x="3599180" y="161290"/>
                    <a:pt x="3599180" y="359410"/>
                  </a:cubicBezTo>
                  <a:lnTo>
                    <a:pt x="3600450" y="4499610"/>
                  </a:lnTo>
                  <a:close/>
                </a:path>
              </a:pathLst>
            </a:custGeom>
            <a:blipFill>
              <a:blip r:embed="rId3"/>
              <a:stretch>
                <a:fillRect t="-5573" b="-5573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3662687" cy="4923790"/>
            </a:xfrm>
            <a:custGeom>
              <a:avLst/>
              <a:gdLst/>
              <a:ahLst/>
              <a:cxnLst/>
              <a:rect l="l" t="t" r="r" b="b"/>
              <a:pathLst>
                <a:path w="3662687" h="4923790">
                  <a:moveTo>
                    <a:pt x="3271520" y="4923790"/>
                  </a:moveTo>
                  <a:lnTo>
                    <a:pt x="391160" y="4923790"/>
                  </a:lnTo>
                  <a:cubicBezTo>
                    <a:pt x="175260" y="4923790"/>
                    <a:pt x="0" y="4748530"/>
                    <a:pt x="0" y="4532630"/>
                  </a:cubicBezTo>
                  <a:lnTo>
                    <a:pt x="0" y="392430"/>
                  </a:lnTo>
                  <a:cubicBezTo>
                    <a:pt x="0" y="175260"/>
                    <a:pt x="175260" y="0"/>
                    <a:pt x="391160" y="0"/>
                  </a:cubicBezTo>
                  <a:lnTo>
                    <a:pt x="3271520" y="0"/>
                  </a:lnTo>
                  <a:cubicBezTo>
                    <a:pt x="3487420" y="0"/>
                    <a:pt x="3662680" y="175260"/>
                    <a:pt x="3662680" y="391160"/>
                  </a:cubicBezTo>
                  <a:lnTo>
                    <a:pt x="3662680" y="4531360"/>
                  </a:lnTo>
                  <a:cubicBezTo>
                    <a:pt x="3663950" y="4747260"/>
                    <a:pt x="3487420" y="4923790"/>
                    <a:pt x="3271520" y="4923790"/>
                  </a:cubicBezTo>
                  <a:close/>
                  <a:moveTo>
                    <a:pt x="391160" y="63500"/>
                  </a:moveTo>
                  <a:cubicBezTo>
                    <a:pt x="210820" y="63500"/>
                    <a:pt x="63500" y="210820"/>
                    <a:pt x="63500" y="391160"/>
                  </a:cubicBezTo>
                  <a:lnTo>
                    <a:pt x="63500" y="4531360"/>
                  </a:lnTo>
                  <a:cubicBezTo>
                    <a:pt x="63500" y="4712970"/>
                    <a:pt x="210820" y="4859020"/>
                    <a:pt x="391160" y="4859020"/>
                  </a:cubicBezTo>
                  <a:lnTo>
                    <a:pt x="3271520" y="4859020"/>
                  </a:lnTo>
                  <a:cubicBezTo>
                    <a:pt x="3453130" y="4859020"/>
                    <a:pt x="3599180" y="4711700"/>
                    <a:pt x="3599180" y="4531360"/>
                  </a:cubicBezTo>
                  <a:lnTo>
                    <a:pt x="3599180" y="391160"/>
                  </a:lnTo>
                  <a:cubicBezTo>
                    <a:pt x="3599180" y="209550"/>
                    <a:pt x="3451860" y="63500"/>
                    <a:pt x="3271520" y="63500"/>
                  </a:cubicBezTo>
                  <a:lnTo>
                    <a:pt x="391160" y="63500"/>
                  </a:lnTo>
                  <a:close/>
                </a:path>
              </a:pathLst>
            </a:custGeom>
            <a:solidFill>
              <a:srgbClr val="FFD230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2719681" y="4133850"/>
            <a:ext cx="9628343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b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Jadwal MPLS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664878" y="-263484"/>
            <a:ext cx="2500474" cy="10738746"/>
            <a:chOff x="0" y="0"/>
            <a:chExt cx="658561" cy="282831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58561" cy="2828312"/>
            </a:xfrm>
            <a:custGeom>
              <a:avLst/>
              <a:gdLst/>
              <a:ahLst/>
              <a:cxnLst/>
              <a:rect l="l" t="t" r="r" b="b"/>
              <a:pathLst>
                <a:path w="658561" h="2828312">
                  <a:moveTo>
                    <a:pt x="0" y="0"/>
                  </a:moveTo>
                  <a:lnTo>
                    <a:pt x="658561" y="0"/>
                  </a:lnTo>
                  <a:lnTo>
                    <a:pt x="658561" y="2828312"/>
                  </a:lnTo>
                  <a:lnTo>
                    <a:pt x="0" y="2828312"/>
                  </a:ln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658561" cy="2875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474892" y="2686409"/>
            <a:ext cx="8653756" cy="5857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Perploncoan dalam bentuk apa pun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Kekerasan fisik maupun verbal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Perundungan (bullying)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Pelecehan dan diskriminasi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Hukuman yang merendahkan martabat murid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Tugas yang tidakmendidik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Membawa atribut yang tidak berkaitan dengan pembelajaran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Pungutan liar maupun kegiatan di luar ketentuan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0325931" y="5933459"/>
            <a:ext cx="2136854" cy="2136855"/>
            <a:chOff x="0" y="0"/>
            <a:chExt cx="31053494" cy="31053519"/>
          </a:xfrm>
        </p:grpSpPr>
        <p:sp>
          <p:nvSpPr>
            <p:cNvPr id="8" name="Freeform 8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3864422" y="215383"/>
            <a:ext cx="2537702" cy="2537702"/>
          </a:xfrm>
          <a:custGeom>
            <a:avLst/>
            <a:gdLst/>
            <a:ahLst/>
            <a:cxnLst/>
            <a:rect l="l" t="t" r="r" b="b"/>
            <a:pathLst>
              <a:path w="2537702" h="2537702">
                <a:moveTo>
                  <a:pt x="0" y="0"/>
                </a:moveTo>
                <a:lnTo>
                  <a:pt x="2537702" y="0"/>
                </a:lnTo>
                <a:lnTo>
                  <a:pt x="2537702" y="2537701"/>
                </a:lnTo>
                <a:lnTo>
                  <a:pt x="0" y="253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842444" y="3505393"/>
            <a:ext cx="4581656" cy="5752907"/>
          </a:xfrm>
          <a:custGeom>
            <a:avLst/>
            <a:gdLst/>
            <a:ahLst/>
            <a:cxnLst/>
            <a:rect l="l" t="t" r="r" b="b"/>
            <a:pathLst>
              <a:path w="4581656" h="5752907">
                <a:moveTo>
                  <a:pt x="0" y="0"/>
                </a:moveTo>
                <a:lnTo>
                  <a:pt x="4581657" y="0"/>
                </a:lnTo>
                <a:lnTo>
                  <a:pt x="4581657" y="5752907"/>
                </a:lnTo>
                <a:lnTo>
                  <a:pt x="0" y="57529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474892" y="1481727"/>
            <a:ext cx="8133345" cy="1009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b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Larangan MPLS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9049426"/>
            <a:ext cx="15990827" cy="819530"/>
          </a:xfrm>
          <a:custGeom>
            <a:avLst/>
            <a:gdLst/>
            <a:ahLst/>
            <a:cxnLst/>
            <a:rect l="l" t="t" r="r" b="b"/>
            <a:pathLst>
              <a:path w="15990827" h="819530">
                <a:moveTo>
                  <a:pt x="0" y="0"/>
                </a:moveTo>
                <a:lnTo>
                  <a:pt x="15990827" y="0"/>
                </a:lnTo>
                <a:lnTo>
                  <a:pt x="15990827" y="819530"/>
                </a:lnTo>
                <a:lnTo>
                  <a:pt x="0" y="819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5577186"/>
            <a:ext cx="15990827" cy="3681114"/>
            <a:chOff x="0" y="0"/>
            <a:chExt cx="4211576" cy="9695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11576" cy="969512"/>
            </a:xfrm>
            <a:custGeom>
              <a:avLst/>
              <a:gdLst/>
              <a:ahLst/>
              <a:cxnLst/>
              <a:rect l="l" t="t" r="r" b="b"/>
              <a:pathLst>
                <a:path w="4211576" h="969512">
                  <a:moveTo>
                    <a:pt x="23723" y="0"/>
                  </a:moveTo>
                  <a:lnTo>
                    <a:pt x="4187853" y="0"/>
                  </a:lnTo>
                  <a:cubicBezTo>
                    <a:pt x="4194144" y="0"/>
                    <a:pt x="4200179" y="2499"/>
                    <a:pt x="4204627" y="6948"/>
                  </a:cubicBezTo>
                  <a:cubicBezTo>
                    <a:pt x="4209076" y="11397"/>
                    <a:pt x="4211576" y="17431"/>
                    <a:pt x="4211576" y="23723"/>
                  </a:cubicBezTo>
                  <a:lnTo>
                    <a:pt x="4211576" y="945788"/>
                  </a:lnTo>
                  <a:cubicBezTo>
                    <a:pt x="4211576" y="958890"/>
                    <a:pt x="4200955" y="969512"/>
                    <a:pt x="4187853" y="969512"/>
                  </a:cubicBezTo>
                  <a:lnTo>
                    <a:pt x="23723" y="969512"/>
                  </a:lnTo>
                  <a:cubicBezTo>
                    <a:pt x="10621" y="969512"/>
                    <a:pt x="0" y="958890"/>
                    <a:pt x="0" y="945788"/>
                  </a:cubicBezTo>
                  <a:lnTo>
                    <a:pt x="0" y="23723"/>
                  </a:lnTo>
                  <a:cubicBezTo>
                    <a:pt x="0" y="10621"/>
                    <a:pt x="10621" y="0"/>
                    <a:pt x="23723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211576" cy="1017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459264" y="3348542"/>
            <a:ext cx="2702559" cy="270255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792720" y="3348542"/>
            <a:ext cx="2702559" cy="2702559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121366" y="3348542"/>
            <a:ext cx="2702559" cy="2702559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-5400000">
            <a:off x="4681790" y="7325717"/>
            <a:ext cx="3591235" cy="184051"/>
          </a:xfrm>
          <a:custGeom>
            <a:avLst/>
            <a:gdLst/>
            <a:ahLst/>
            <a:cxnLst/>
            <a:rect l="l" t="t" r="r" b="b"/>
            <a:pathLst>
              <a:path w="3591235" h="184051">
                <a:moveTo>
                  <a:pt x="0" y="0"/>
                </a:moveTo>
                <a:lnTo>
                  <a:pt x="3591235" y="0"/>
                </a:lnTo>
                <a:lnTo>
                  <a:pt x="3591235" y="184051"/>
                </a:lnTo>
                <a:lnTo>
                  <a:pt x="0" y="1840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5400000">
            <a:off x="10191523" y="7325717"/>
            <a:ext cx="3591235" cy="184051"/>
          </a:xfrm>
          <a:custGeom>
            <a:avLst/>
            <a:gdLst/>
            <a:ahLst/>
            <a:cxnLst/>
            <a:rect l="l" t="t" r="r" b="b"/>
            <a:pathLst>
              <a:path w="3591235" h="184051">
                <a:moveTo>
                  <a:pt x="0" y="0"/>
                </a:moveTo>
                <a:lnTo>
                  <a:pt x="3591235" y="0"/>
                </a:lnTo>
                <a:lnTo>
                  <a:pt x="3591235" y="184051"/>
                </a:lnTo>
                <a:lnTo>
                  <a:pt x="0" y="1840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734772" y="3961948"/>
            <a:ext cx="1475747" cy="1475747"/>
          </a:xfrm>
          <a:custGeom>
            <a:avLst/>
            <a:gdLst/>
            <a:ahLst/>
            <a:cxnLst/>
            <a:rect l="l" t="t" r="r" b="b"/>
            <a:pathLst>
              <a:path w="1475747" h="1475747">
                <a:moveTo>
                  <a:pt x="0" y="0"/>
                </a:moveTo>
                <a:lnTo>
                  <a:pt x="1475747" y="0"/>
                </a:lnTo>
                <a:lnTo>
                  <a:pt x="1475747" y="1475747"/>
                </a:lnTo>
                <a:lnTo>
                  <a:pt x="0" y="14757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007706" y="3876399"/>
            <a:ext cx="1605674" cy="1646845"/>
          </a:xfrm>
          <a:custGeom>
            <a:avLst/>
            <a:gdLst/>
            <a:ahLst/>
            <a:cxnLst/>
            <a:rect l="l" t="t" r="r" b="b"/>
            <a:pathLst>
              <a:path w="1605674" h="1646845">
                <a:moveTo>
                  <a:pt x="0" y="0"/>
                </a:moveTo>
                <a:lnTo>
                  <a:pt x="1605674" y="0"/>
                </a:lnTo>
                <a:lnTo>
                  <a:pt x="1605674" y="1646845"/>
                </a:lnTo>
                <a:lnTo>
                  <a:pt x="0" y="1646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450573" y="3876399"/>
            <a:ext cx="1382043" cy="1508369"/>
          </a:xfrm>
          <a:custGeom>
            <a:avLst/>
            <a:gdLst/>
            <a:ahLst/>
            <a:cxnLst/>
            <a:rect l="l" t="t" r="r" b="b"/>
            <a:pathLst>
              <a:path w="1382043" h="1508369">
                <a:moveTo>
                  <a:pt x="0" y="0"/>
                </a:moveTo>
                <a:lnTo>
                  <a:pt x="1382043" y="0"/>
                </a:lnTo>
                <a:lnTo>
                  <a:pt x="1382043" y="1508369"/>
                </a:lnTo>
                <a:lnTo>
                  <a:pt x="0" y="15083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3810543" y="1316586"/>
            <a:ext cx="10721658" cy="196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7500" b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Peran dan Tanggung Jawab Panitia MPLS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96760" y="6289472"/>
            <a:ext cx="4231397" cy="2656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Menyusun program MPLS sesuai ketentuan pemerintah</a:t>
            </a:r>
          </a:p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Menyiapkan materi yang edukatif</a:t>
            </a:r>
          </a:p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•Menjamin keamanan dan kenyamanan seluruh peserta</a:t>
            </a:r>
          </a:p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Mendampingi murid selama kegiatan berlangsung</a:t>
            </a:r>
          </a:p>
          <a:p>
            <a:pPr algn="l">
              <a:lnSpc>
                <a:spcPts val="2660"/>
              </a:lnSpc>
            </a:pPr>
            <a:endParaRPr lang="en-US" sz="1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716782" y="6289472"/>
            <a:ext cx="5178333" cy="2323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Menjadi teladan dalam bersikap dan berperilaku</a:t>
            </a:r>
          </a:p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Mengawasi seluruh kegiatan agar bebas dari kekerasan</a:t>
            </a:r>
          </a:p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Memberikan pelayanan kepada murid yang membutuhkan bantuan</a:t>
            </a:r>
          </a:p>
          <a:p>
            <a:pPr algn="l">
              <a:lnSpc>
                <a:spcPts val="2660"/>
              </a:lnSpc>
            </a:pPr>
            <a:endParaRPr lang="en-US" sz="1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037990" y="6295064"/>
            <a:ext cx="4583671" cy="1990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Menjalin komunikasi dengan orang tua</a:t>
            </a:r>
          </a:p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Menindaklanjuti setiap laporan pelanggaran secara cepat dan objektif</a:t>
            </a:r>
          </a:p>
          <a:p>
            <a:pPr algn="l">
              <a:lnSpc>
                <a:spcPts val="2660"/>
              </a:lnSpc>
            </a:pPr>
            <a:r>
              <a:rPr lang="en-US" sz="1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Melaksanakan evaluasi setelah kegiatan selesai</a:t>
            </a:r>
          </a:p>
          <a:p>
            <a:pPr algn="l">
              <a:lnSpc>
                <a:spcPts val="2660"/>
              </a:lnSpc>
            </a:pPr>
            <a:endParaRPr lang="en-US" sz="1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" name="Freeform 25"/>
          <p:cNvSpPr/>
          <p:nvPr/>
        </p:nvSpPr>
        <p:spPr>
          <a:xfrm flipH="1">
            <a:off x="15691420" y="-1235325"/>
            <a:ext cx="4321891" cy="4114800"/>
          </a:xfrm>
          <a:custGeom>
            <a:avLst/>
            <a:gdLst/>
            <a:ahLst/>
            <a:cxnLst/>
            <a:rect l="l" t="t" r="r" b="b"/>
            <a:pathLst>
              <a:path w="4321891" h="4114800">
                <a:moveTo>
                  <a:pt x="4321890" y="0"/>
                </a:moveTo>
                <a:lnTo>
                  <a:pt x="0" y="0"/>
                </a:lnTo>
                <a:lnTo>
                  <a:pt x="0" y="4114800"/>
                </a:lnTo>
                <a:lnTo>
                  <a:pt x="4321890" y="4114800"/>
                </a:lnTo>
                <a:lnTo>
                  <a:pt x="432189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-1132245" y="-1028700"/>
            <a:ext cx="4321891" cy="4114800"/>
          </a:xfrm>
          <a:custGeom>
            <a:avLst/>
            <a:gdLst/>
            <a:ahLst/>
            <a:cxnLst/>
            <a:rect l="l" t="t" r="r" b="b"/>
            <a:pathLst>
              <a:path w="4321891" h="4114800">
                <a:moveTo>
                  <a:pt x="0" y="0"/>
                </a:moveTo>
                <a:lnTo>
                  <a:pt x="4321890" y="0"/>
                </a:lnTo>
                <a:lnTo>
                  <a:pt x="43218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5823184" y="392147"/>
            <a:ext cx="1596954" cy="1596955"/>
            <a:chOff x="0" y="0"/>
            <a:chExt cx="31053494" cy="31053519"/>
          </a:xfrm>
        </p:grpSpPr>
        <p:sp>
          <p:nvSpPr>
            <p:cNvPr id="28" name="Freeform 28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496760" y="392147"/>
            <a:ext cx="1596954" cy="1596955"/>
            <a:chOff x="0" y="0"/>
            <a:chExt cx="31053494" cy="31053519"/>
          </a:xfrm>
        </p:grpSpPr>
        <p:sp>
          <p:nvSpPr>
            <p:cNvPr id="30" name="Freeform 30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919830" y="7409572"/>
            <a:ext cx="1495014" cy="1495014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409148" y="-1419063"/>
            <a:ext cx="4321891" cy="4114800"/>
          </a:xfrm>
          <a:custGeom>
            <a:avLst/>
            <a:gdLst/>
            <a:ahLst/>
            <a:cxnLst/>
            <a:rect l="l" t="t" r="r" b="b"/>
            <a:pathLst>
              <a:path w="4321891" h="4114800">
                <a:moveTo>
                  <a:pt x="0" y="0"/>
                </a:moveTo>
                <a:lnTo>
                  <a:pt x="4321891" y="0"/>
                </a:lnTo>
                <a:lnTo>
                  <a:pt x="43218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171424" y="730521"/>
            <a:ext cx="2132284" cy="2132286"/>
            <a:chOff x="0" y="0"/>
            <a:chExt cx="31053494" cy="31053519"/>
          </a:xfrm>
        </p:grpSpPr>
        <p:sp>
          <p:nvSpPr>
            <p:cNvPr id="8" name="Freeform 8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12613220" y="2402134"/>
            <a:ext cx="5061446" cy="5272340"/>
          </a:xfrm>
          <a:custGeom>
            <a:avLst/>
            <a:gdLst/>
            <a:ahLst/>
            <a:cxnLst/>
            <a:rect l="l" t="t" r="r" b="b"/>
            <a:pathLst>
              <a:path w="5061446" h="5272340">
                <a:moveTo>
                  <a:pt x="0" y="0"/>
                </a:moveTo>
                <a:lnTo>
                  <a:pt x="5061447" y="0"/>
                </a:lnTo>
                <a:lnTo>
                  <a:pt x="5061447" y="5272340"/>
                </a:lnTo>
                <a:lnTo>
                  <a:pt x="0" y="52723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9000"/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03413" y="531816"/>
            <a:ext cx="13640530" cy="1870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99"/>
              </a:lnSpc>
            </a:pPr>
            <a:r>
              <a:rPr lang="en-US" sz="7499" b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Peran dan Tanggung Jawab Orang Tua/Wali</a:t>
            </a:r>
          </a:p>
          <a:p>
            <a:pPr algn="l">
              <a:lnSpc>
                <a:spcPts val="100"/>
              </a:lnSpc>
            </a:pPr>
            <a:endParaRPr lang="en-US" sz="7499" b="1">
              <a:solidFill>
                <a:srgbClr val="003147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80746" y="2919957"/>
            <a:ext cx="13563197" cy="802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99"/>
              </a:lnSpc>
            </a:pPr>
            <a:r>
              <a:rPr lang="en-US" sz="3099" b="1" dirty="0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🤝 </a:t>
            </a:r>
            <a:r>
              <a:rPr lang="en-US" sz="3099" b="1" dirty="0" smtClean="0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    Orang </a:t>
            </a:r>
            <a:r>
              <a:rPr lang="en-US" sz="3099" b="1" dirty="0" err="1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Tua</a:t>
            </a:r>
            <a:r>
              <a:rPr lang="en-US" sz="3099" b="1" dirty="0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99" b="1" dirty="0" err="1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sebagai</a:t>
            </a:r>
            <a:r>
              <a:rPr lang="en-US" sz="3099" b="1" dirty="0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99" b="1" dirty="0" err="1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Mitra</a:t>
            </a:r>
            <a:r>
              <a:rPr lang="en-US" sz="3099" b="1" dirty="0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99" b="1" dirty="0" err="1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Utama</a:t>
            </a:r>
            <a:r>
              <a:rPr lang="en-US" sz="3099" b="1" dirty="0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3099" b="1" dirty="0" err="1">
                <a:solidFill>
                  <a:srgbClr val="231F20"/>
                </a:solidFill>
                <a:latin typeface="Inter Bold"/>
                <a:ea typeface="Inter Bold"/>
                <a:cs typeface="Inter Bold"/>
                <a:sym typeface="Inter Bold"/>
              </a:rPr>
              <a:t>Sekolah</a:t>
            </a:r>
            <a:endParaRPr lang="en-US" sz="3099" b="1" dirty="0">
              <a:solidFill>
                <a:srgbClr val="231F2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3099"/>
              </a:lnSpc>
            </a:pPr>
            <a:endParaRPr lang="en-US" sz="3099" b="1" dirty="0">
              <a:solidFill>
                <a:srgbClr val="231F2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726186" y="3856971"/>
            <a:ext cx="15445238" cy="644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Mendukung kehadiran anak selama kegiatan MPLS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Memastikan anak datang tepat waktu dan dalam kondisi sehat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Memberikan motivasi agar anak mengikuti kegiatan dengan percaya diri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Membiasakan anak menerapkan disiplin, sopan santun, dan tanggungjawab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Menjalin komunikasi aktif dengan wali kelas maupun pihak sekolah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Membrikan informasi kondisi khusus anak kepada sekolah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Mengawasi penggunaan media sosial secara bijaksana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Mendukung penerapan tata tertib melalui paktai ntegritas</a:t>
            </a:r>
          </a:p>
          <a:p>
            <a:pPr algn="just">
              <a:lnSpc>
                <a:spcPts val="5147"/>
              </a:lnSpc>
            </a:pPr>
            <a:r>
              <a:rPr lang="en-US" sz="3299">
                <a:solidFill>
                  <a:srgbClr val="231F20"/>
                </a:solidFill>
                <a:latin typeface="Inter"/>
                <a:ea typeface="Inter"/>
                <a:cs typeface="Inter"/>
                <a:sym typeface="Inter"/>
              </a:rPr>
              <a:t>• Segera melaporkan apabila ada dugaan pelanggaran selama MPLS</a:t>
            </a:r>
          </a:p>
          <a:p>
            <a:pPr algn="just">
              <a:lnSpc>
                <a:spcPts val="5147"/>
              </a:lnSpc>
            </a:pPr>
            <a:endParaRPr lang="en-US" sz="3299">
              <a:solidFill>
                <a:srgbClr val="231F2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46201" y="6578014"/>
            <a:ext cx="18893284" cy="4340638"/>
            <a:chOff x="0" y="0"/>
            <a:chExt cx="4976009" cy="11432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76009" cy="1143213"/>
            </a:xfrm>
            <a:custGeom>
              <a:avLst/>
              <a:gdLst/>
              <a:ahLst/>
              <a:cxnLst/>
              <a:rect l="l" t="t" r="r" b="b"/>
              <a:pathLst>
                <a:path w="4976009" h="1143213">
                  <a:moveTo>
                    <a:pt x="0" y="0"/>
                  </a:moveTo>
                  <a:lnTo>
                    <a:pt x="4976009" y="0"/>
                  </a:lnTo>
                  <a:lnTo>
                    <a:pt x="4976009" y="1143213"/>
                  </a:lnTo>
                  <a:lnTo>
                    <a:pt x="0" y="1143213"/>
                  </a:lnTo>
                  <a:close/>
                </a:path>
              </a:pathLst>
            </a:custGeom>
            <a:solidFill>
              <a:srgbClr val="FFD23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4976009" cy="11908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3600450"/>
            <a:ext cx="5141025" cy="5657850"/>
            <a:chOff x="0" y="0"/>
            <a:chExt cx="1354015" cy="14901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54015" cy="1490133"/>
            </a:xfrm>
            <a:custGeom>
              <a:avLst/>
              <a:gdLst/>
              <a:ahLst/>
              <a:cxnLst/>
              <a:rect l="l" t="t" r="r" b="b"/>
              <a:pathLst>
                <a:path w="1354015" h="1490133">
                  <a:moveTo>
                    <a:pt x="72284" y="0"/>
                  </a:moveTo>
                  <a:lnTo>
                    <a:pt x="1281731" y="0"/>
                  </a:lnTo>
                  <a:cubicBezTo>
                    <a:pt x="1300902" y="0"/>
                    <a:pt x="1319287" y="7616"/>
                    <a:pt x="1332843" y="21171"/>
                  </a:cubicBezTo>
                  <a:cubicBezTo>
                    <a:pt x="1346399" y="34727"/>
                    <a:pt x="1354015" y="53113"/>
                    <a:pt x="1354015" y="72284"/>
                  </a:cubicBezTo>
                  <a:lnTo>
                    <a:pt x="1354015" y="1417850"/>
                  </a:lnTo>
                  <a:cubicBezTo>
                    <a:pt x="1354015" y="1437021"/>
                    <a:pt x="1346399" y="1455406"/>
                    <a:pt x="1332843" y="1468962"/>
                  </a:cubicBezTo>
                  <a:cubicBezTo>
                    <a:pt x="1319287" y="1482518"/>
                    <a:pt x="1300902" y="1490133"/>
                    <a:pt x="1281731" y="1490133"/>
                  </a:cubicBezTo>
                  <a:lnTo>
                    <a:pt x="72284" y="1490133"/>
                  </a:lnTo>
                  <a:cubicBezTo>
                    <a:pt x="53113" y="1490133"/>
                    <a:pt x="34727" y="1482518"/>
                    <a:pt x="21171" y="1468962"/>
                  </a:cubicBezTo>
                  <a:cubicBezTo>
                    <a:pt x="7616" y="1455406"/>
                    <a:pt x="0" y="1437021"/>
                    <a:pt x="0" y="1417850"/>
                  </a:cubicBezTo>
                  <a:lnTo>
                    <a:pt x="0" y="72284"/>
                  </a:lnTo>
                  <a:cubicBezTo>
                    <a:pt x="0" y="53113"/>
                    <a:pt x="7616" y="34727"/>
                    <a:pt x="21171" y="21171"/>
                  </a:cubicBezTo>
                  <a:cubicBezTo>
                    <a:pt x="34727" y="7616"/>
                    <a:pt x="53113" y="0"/>
                    <a:pt x="72284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354015" cy="1537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73488" y="3600450"/>
            <a:ext cx="5141025" cy="5657850"/>
            <a:chOff x="0" y="0"/>
            <a:chExt cx="1354015" cy="14901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54015" cy="1490133"/>
            </a:xfrm>
            <a:custGeom>
              <a:avLst/>
              <a:gdLst/>
              <a:ahLst/>
              <a:cxnLst/>
              <a:rect l="l" t="t" r="r" b="b"/>
              <a:pathLst>
                <a:path w="1354015" h="1490133">
                  <a:moveTo>
                    <a:pt x="72284" y="0"/>
                  </a:moveTo>
                  <a:lnTo>
                    <a:pt x="1281731" y="0"/>
                  </a:lnTo>
                  <a:cubicBezTo>
                    <a:pt x="1300902" y="0"/>
                    <a:pt x="1319287" y="7616"/>
                    <a:pt x="1332843" y="21171"/>
                  </a:cubicBezTo>
                  <a:cubicBezTo>
                    <a:pt x="1346399" y="34727"/>
                    <a:pt x="1354015" y="53113"/>
                    <a:pt x="1354015" y="72284"/>
                  </a:cubicBezTo>
                  <a:lnTo>
                    <a:pt x="1354015" y="1417850"/>
                  </a:lnTo>
                  <a:cubicBezTo>
                    <a:pt x="1354015" y="1437021"/>
                    <a:pt x="1346399" y="1455406"/>
                    <a:pt x="1332843" y="1468962"/>
                  </a:cubicBezTo>
                  <a:cubicBezTo>
                    <a:pt x="1319287" y="1482518"/>
                    <a:pt x="1300902" y="1490133"/>
                    <a:pt x="1281731" y="1490133"/>
                  </a:cubicBezTo>
                  <a:lnTo>
                    <a:pt x="72284" y="1490133"/>
                  </a:lnTo>
                  <a:cubicBezTo>
                    <a:pt x="53113" y="1490133"/>
                    <a:pt x="34727" y="1482518"/>
                    <a:pt x="21171" y="1468962"/>
                  </a:cubicBezTo>
                  <a:cubicBezTo>
                    <a:pt x="7616" y="1455406"/>
                    <a:pt x="0" y="1437021"/>
                    <a:pt x="0" y="1417850"/>
                  </a:cubicBezTo>
                  <a:lnTo>
                    <a:pt x="0" y="72284"/>
                  </a:lnTo>
                  <a:cubicBezTo>
                    <a:pt x="0" y="53113"/>
                    <a:pt x="7616" y="34727"/>
                    <a:pt x="21171" y="21171"/>
                  </a:cubicBezTo>
                  <a:cubicBezTo>
                    <a:pt x="34727" y="7616"/>
                    <a:pt x="53113" y="0"/>
                    <a:pt x="72284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354015" cy="1537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14562" y="3600450"/>
            <a:ext cx="5141025" cy="5657850"/>
            <a:chOff x="0" y="0"/>
            <a:chExt cx="1354015" cy="14901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54015" cy="1490133"/>
            </a:xfrm>
            <a:custGeom>
              <a:avLst/>
              <a:gdLst/>
              <a:ahLst/>
              <a:cxnLst/>
              <a:rect l="l" t="t" r="r" b="b"/>
              <a:pathLst>
                <a:path w="1354015" h="1490133">
                  <a:moveTo>
                    <a:pt x="72284" y="0"/>
                  </a:moveTo>
                  <a:lnTo>
                    <a:pt x="1281731" y="0"/>
                  </a:lnTo>
                  <a:cubicBezTo>
                    <a:pt x="1300902" y="0"/>
                    <a:pt x="1319287" y="7616"/>
                    <a:pt x="1332843" y="21171"/>
                  </a:cubicBezTo>
                  <a:cubicBezTo>
                    <a:pt x="1346399" y="34727"/>
                    <a:pt x="1354015" y="53113"/>
                    <a:pt x="1354015" y="72284"/>
                  </a:cubicBezTo>
                  <a:lnTo>
                    <a:pt x="1354015" y="1417850"/>
                  </a:lnTo>
                  <a:cubicBezTo>
                    <a:pt x="1354015" y="1437021"/>
                    <a:pt x="1346399" y="1455406"/>
                    <a:pt x="1332843" y="1468962"/>
                  </a:cubicBezTo>
                  <a:cubicBezTo>
                    <a:pt x="1319287" y="1482518"/>
                    <a:pt x="1300902" y="1490133"/>
                    <a:pt x="1281731" y="1490133"/>
                  </a:cubicBezTo>
                  <a:lnTo>
                    <a:pt x="72284" y="1490133"/>
                  </a:lnTo>
                  <a:cubicBezTo>
                    <a:pt x="53113" y="1490133"/>
                    <a:pt x="34727" y="1482518"/>
                    <a:pt x="21171" y="1468962"/>
                  </a:cubicBezTo>
                  <a:cubicBezTo>
                    <a:pt x="7616" y="1455406"/>
                    <a:pt x="0" y="1437021"/>
                    <a:pt x="0" y="1417850"/>
                  </a:cubicBezTo>
                  <a:lnTo>
                    <a:pt x="0" y="72284"/>
                  </a:lnTo>
                  <a:cubicBezTo>
                    <a:pt x="0" y="53113"/>
                    <a:pt x="7616" y="34727"/>
                    <a:pt x="21171" y="21171"/>
                  </a:cubicBezTo>
                  <a:cubicBezTo>
                    <a:pt x="34727" y="7616"/>
                    <a:pt x="53113" y="0"/>
                    <a:pt x="72284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354015" cy="15377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610248" y="917325"/>
            <a:ext cx="13063791" cy="196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7500" b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Mekanisme Pelaporan Pelanggaran</a:t>
            </a:r>
          </a:p>
        </p:txBody>
      </p:sp>
      <p:sp>
        <p:nvSpPr>
          <p:cNvPr id="16" name="Freeform 16"/>
          <p:cNvSpPr/>
          <p:nvPr/>
        </p:nvSpPr>
        <p:spPr>
          <a:xfrm flipH="1">
            <a:off x="15691420" y="-1235325"/>
            <a:ext cx="4321891" cy="4114800"/>
          </a:xfrm>
          <a:custGeom>
            <a:avLst/>
            <a:gdLst/>
            <a:ahLst/>
            <a:cxnLst/>
            <a:rect l="l" t="t" r="r" b="b"/>
            <a:pathLst>
              <a:path w="4321891" h="4114800">
                <a:moveTo>
                  <a:pt x="4321890" y="0"/>
                </a:moveTo>
                <a:lnTo>
                  <a:pt x="0" y="0"/>
                </a:lnTo>
                <a:lnTo>
                  <a:pt x="0" y="4114800"/>
                </a:lnTo>
                <a:lnTo>
                  <a:pt x="4321890" y="4114800"/>
                </a:lnTo>
                <a:lnTo>
                  <a:pt x="432189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-1132245" y="-1028700"/>
            <a:ext cx="4321891" cy="4114800"/>
          </a:xfrm>
          <a:custGeom>
            <a:avLst/>
            <a:gdLst/>
            <a:ahLst/>
            <a:cxnLst/>
            <a:rect l="l" t="t" r="r" b="b"/>
            <a:pathLst>
              <a:path w="4321891" h="4114800">
                <a:moveTo>
                  <a:pt x="0" y="0"/>
                </a:moveTo>
                <a:lnTo>
                  <a:pt x="4321890" y="0"/>
                </a:lnTo>
                <a:lnTo>
                  <a:pt x="43218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5823184" y="392147"/>
            <a:ext cx="1596954" cy="1596955"/>
            <a:chOff x="0" y="0"/>
            <a:chExt cx="31053494" cy="31053519"/>
          </a:xfrm>
        </p:grpSpPr>
        <p:sp>
          <p:nvSpPr>
            <p:cNvPr id="19" name="Freeform 19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496760" y="392147"/>
            <a:ext cx="1596954" cy="1596955"/>
            <a:chOff x="0" y="0"/>
            <a:chExt cx="31053494" cy="31053519"/>
          </a:xfrm>
        </p:grpSpPr>
        <p:sp>
          <p:nvSpPr>
            <p:cNvPr id="21" name="Freeform 21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</p:grpSp>
      <p:sp>
        <p:nvSpPr>
          <p:cNvPr id="22" name="TextBox 22"/>
          <p:cNvSpPr txBox="1"/>
          <p:nvPr/>
        </p:nvSpPr>
        <p:spPr>
          <a:xfrm>
            <a:off x="1861722" y="4183491"/>
            <a:ext cx="3474980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Tahap 1</a:t>
            </a:r>
          </a:p>
          <a:p>
            <a:pPr algn="ctr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Lapor Kepada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406510" y="4183491"/>
            <a:ext cx="3474980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Tahap 2</a:t>
            </a:r>
          </a:p>
          <a:p>
            <a:pPr algn="ctr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Media Pelaporan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118275" y="4183491"/>
            <a:ext cx="5141025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Tahap 3</a:t>
            </a:r>
          </a:p>
          <a:p>
            <a:pPr algn="ctr">
              <a:lnSpc>
                <a:spcPts val="3000"/>
              </a:lnSpc>
            </a:pPr>
            <a:r>
              <a:rPr lang="en-US" sz="300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Tindak Lanjut Sekolah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96760" y="5446971"/>
            <a:ext cx="4189708" cy="2622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Ketua Panitia MPLS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Wali Kelas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Guru BK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Wakil Kepala Sekolah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Bidang Kesiswaan</a:t>
            </a:r>
          </a:p>
          <a:p>
            <a:pPr algn="ctr">
              <a:lnSpc>
                <a:spcPts val="3500"/>
              </a:lnSpc>
            </a:pPr>
            <a:endParaRPr lang="en-US" sz="25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005587" y="5456496"/>
            <a:ext cx="4189708" cy="292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Datang langsung kesekolah</a:t>
            </a:r>
          </a:p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Telepon / WhatsApp</a:t>
            </a:r>
          </a:p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resmi sekolah</a:t>
            </a:r>
          </a:p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Surat atau formulir</a:t>
            </a:r>
          </a:p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pengaduan sekolah</a:t>
            </a:r>
          </a:p>
          <a:p>
            <a:pPr algn="ctr">
              <a:lnSpc>
                <a:spcPts val="3360"/>
              </a:lnSpc>
            </a:pPr>
            <a:endParaRPr lang="en-US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2600337" y="5456496"/>
            <a:ext cx="4189708" cy="2594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Menerima laporan secara terbuka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Menjaga kerahasiaan pelapor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Melakukan klarifikasi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Menindaklanjuti sesuai aturan</a:t>
            </a:r>
          </a:p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• Melindungi murid korban</a:t>
            </a:r>
          </a:p>
          <a:p>
            <a:pPr algn="ctr">
              <a:lnSpc>
                <a:spcPts val="2940"/>
              </a:lnSpc>
            </a:pPr>
            <a:endParaRPr lang="en-US" sz="21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77" b="-167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08088" y="2154133"/>
            <a:ext cx="9746291" cy="2989750"/>
            <a:chOff x="0" y="0"/>
            <a:chExt cx="2566924" cy="7874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66924" cy="787424"/>
            </a:xfrm>
            <a:custGeom>
              <a:avLst/>
              <a:gdLst/>
              <a:ahLst/>
              <a:cxnLst/>
              <a:rect l="l" t="t" r="r" b="b"/>
              <a:pathLst>
                <a:path w="2566924" h="787424">
                  <a:moveTo>
                    <a:pt x="32568" y="0"/>
                  </a:moveTo>
                  <a:lnTo>
                    <a:pt x="2534356" y="0"/>
                  </a:lnTo>
                  <a:cubicBezTo>
                    <a:pt x="2552343" y="0"/>
                    <a:pt x="2566924" y="14581"/>
                    <a:pt x="2566924" y="32568"/>
                  </a:cubicBezTo>
                  <a:lnTo>
                    <a:pt x="2566924" y="754856"/>
                  </a:lnTo>
                  <a:cubicBezTo>
                    <a:pt x="2566924" y="763493"/>
                    <a:pt x="2563493" y="771777"/>
                    <a:pt x="2557385" y="777885"/>
                  </a:cubicBezTo>
                  <a:cubicBezTo>
                    <a:pt x="2551278" y="783993"/>
                    <a:pt x="2542994" y="787424"/>
                    <a:pt x="2534356" y="787424"/>
                  </a:cubicBezTo>
                  <a:lnTo>
                    <a:pt x="32568" y="787424"/>
                  </a:lnTo>
                  <a:cubicBezTo>
                    <a:pt x="23931" y="787424"/>
                    <a:pt x="15647" y="783993"/>
                    <a:pt x="9539" y="777885"/>
                  </a:cubicBezTo>
                  <a:cubicBezTo>
                    <a:pt x="3431" y="771777"/>
                    <a:pt x="0" y="763493"/>
                    <a:pt x="0" y="754856"/>
                  </a:cubicBezTo>
                  <a:lnTo>
                    <a:pt x="0" y="32568"/>
                  </a:lnTo>
                  <a:cubicBezTo>
                    <a:pt x="0" y="23931"/>
                    <a:pt x="3431" y="15647"/>
                    <a:pt x="9539" y="9539"/>
                  </a:cubicBezTo>
                  <a:cubicBezTo>
                    <a:pt x="15647" y="3431"/>
                    <a:pt x="23931" y="0"/>
                    <a:pt x="32568" y="0"/>
                  </a:cubicBezTo>
                  <a:close/>
                </a:path>
              </a:pathLst>
            </a:custGeom>
            <a:solidFill>
              <a:srgbClr val="FFD23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566924" cy="835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 flipV="1">
            <a:off x="7648730" y="-1198865"/>
            <a:ext cx="11093373" cy="12684730"/>
          </a:xfrm>
          <a:custGeom>
            <a:avLst/>
            <a:gdLst/>
            <a:ahLst/>
            <a:cxnLst/>
            <a:rect l="l" t="t" r="r" b="b"/>
            <a:pathLst>
              <a:path w="11093373" h="12684730">
                <a:moveTo>
                  <a:pt x="11093374" y="12684730"/>
                </a:moveTo>
                <a:lnTo>
                  <a:pt x="0" y="12684730"/>
                </a:lnTo>
                <a:lnTo>
                  <a:pt x="0" y="0"/>
                </a:lnTo>
                <a:lnTo>
                  <a:pt x="11093374" y="0"/>
                </a:lnTo>
                <a:lnTo>
                  <a:pt x="11093374" y="1268473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0366956" y="3577064"/>
            <a:ext cx="8889668" cy="8889675"/>
            <a:chOff x="0" y="0"/>
            <a:chExt cx="31053494" cy="31053519"/>
          </a:xfrm>
        </p:grpSpPr>
        <p:sp>
          <p:nvSpPr>
            <p:cNvPr id="8" name="Freeform 8"/>
            <p:cNvSpPr/>
            <p:nvPr/>
          </p:nvSpPr>
          <p:spPr>
            <a:xfrm>
              <a:off x="-32" y="0"/>
              <a:ext cx="31053595" cy="31053531"/>
            </a:xfrm>
            <a:custGeom>
              <a:avLst/>
              <a:gdLst/>
              <a:ahLst/>
              <a:cxnLst/>
              <a:rect l="l" t="t" r="r" b="b"/>
              <a:pathLst>
                <a:path w="31053595" h="31053531">
                  <a:moveTo>
                    <a:pt x="15526797" y="0"/>
                  </a:moveTo>
                  <a:cubicBezTo>
                    <a:pt x="14922278" y="0"/>
                    <a:pt x="14317631" y="229362"/>
                    <a:pt x="13859034" y="687959"/>
                  </a:cubicBezTo>
                  <a:lnTo>
                    <a:pt x="687991" y="13859002"/>
                  </a:lnTo>
                  <a:cubicBezTo>
                    <a:pt x="-229330" y="14776323"/>
                    <a:pt x="-229330" y="16277210"/>
                    <a:pt x="687991" y="17194530"/>
                  </a:cubicBezTo>
                  <a:lnTo>
                    <a:pt x="13859034" y="30365573"/>
                  </a:lnTo>
                  <a:cubicBezTo>
                    <a:pt x="14317631" y="30824171"/>
                    <a:pt x="14922278" y="31053531"/>
                    <a:pt x="15526799" y="31053531"/>
                  </a:cubicBezTo>
                  <a:cubicBezTo>
                    <a:pt x="16131319" y="31053531"/>
                    <a:pt x="16735965" y="30824171"/>
                    <a:pt x="17194562" y="30365573"/>
                  </a:cubicBezTo>
                  <a:lnTo>
                    <a:pt x="30365605" y="17194530"/>
                  </a:lnTo>
                  <a:cubicBezTo>
                    <a:pt x="31282926" y="16277210"/>
                    <a:pt x="31282926" y="14776323"/>
                    <a:pt x="30365605" y="13859002"/>
                  </a:cubicBezTo>
                  <a:lnTo>
                    <a:pt x="17194562" y="687959"/>
                  </a:lnTo>
                  <a:cubicBezTo>
                    <a:pt x="16735838" y="229362"/>
                    <a:pt x="16131319" y="0"/>
                    <a:pt x="15526797" y="0"/>
                  </a:cubicBezTo>
                  <a:close/>
                </a:path>
              </a:pathLst>
            </a:custGeom>
            <a:blipFill>
              <a:blip r:embed="rId5"/>
              <a:stretch>
                <a:fillRect l="-38888" r="-38888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028700" y="7328355"/>
            <a:ext cx="693547" cy="69354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8090482"/>
            <a:ext cx="693547" cy="69354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2567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173978" y="7473621"/>
            <a:ext cx="402992" cy="405526"/>
          </a:xfrm>
          <a:custGeom>
            <a:avLst/>
            <a:gdLst/>
            <a:ahLst/>
            <a:cxnLst/>
            <a:rect l="l" t="t" r="r" b="b"/>
            <a:pathLst>
              <a:path w="402992" h="405526">
                <a:moveTo>
                  <a:pt x="0" y="0"/>
                </a:moveTo>
                <a:lnTo>
                  <a:pt x="402991" y="0"/>
                </a:lnTo>
                <a:lnTo>
                  <a:pt x="402991" y="405526"/>
                </a:lnTo>
                <a:lnTo>
                  <a:pt x="0" y="4055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08634" y="8221927"/>
            <a:ext cx="317921" cy="469256"/>
          </a:xfrm>
          <a:custGeom>
            <a:avLst/>
            <a:gdLst/>
            <a:ahLst/>
            <a:cxnLst/>
            <a:rect l="l" t="t" r="r" b="b"/>
            <a:pathLst>
              <a:path w="317921" h="469256">
                <a:moveTo>
                  <a:pt x="0" y="0"/>
                </a:moveTo>
                <a:lnTo>
                  <a:pt x="317921" y="0"/>
                </a:lnTo>
                <a:lnTo>
                  <a:pt x="317921" y="469256"/>
                </a:lnTo>
                <a:lnTo>
                  <a:pt x="0" y="4692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904108" y="7336099"/>
            <a:ext cx="5273497" cy="490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 b="1" u="sng">
                <a:solidFill>
                  <a:srgbClr val="231F20"/>
                </a:solidFill>
                <a:latin typeface="Inter Ultra-Bold"/>
                <a:ea typeface="Inter Ultra-Bold"/>
                <a:cs typeface="Inter Ultra-Bold"/>
                <a:sym typeface="Inter Ultra-Bold"/>
                <a:hlinkClick r:id="rId10" tooltip="https://sman2pudingbesar.sch.id"/>
              </a:rPr>
              <a:t>sman2pudingbesar.sch.id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04108" y="8112831"/>
            <a:ext cx="5515162" cy="490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  <a:spcBef>
                <a:spcPct val="0"/>
              </a:spcBef>
            </a:pPr>
            <a:r>
              <a:rPr lang="en-US" sz="2800" b="1">
                <a:solidFill>
                  <a:srgbClr val="231F20"/>
                </a:solidFill>
                <a:latin typeface="Inter Ultra-Bold"/>
                <a:ea typeface="Inter Ultra-Bold"/>
                <a:cs typeface="Inter Ultra-Bold"/>
                <a:sym typeface="Inter Ultra-Bold"/>
              </a:rPr>
              <a:t>SMAN 2 Puding Besar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2680635"/>
            <a:ext cx="7689537" cy="2079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99"/>
              </a:lnSpc>
            </a:pPr>
            <a:r>
              <a:rPr lang="en-US" sz="7999" b="1">
                <a:solidFill>
                  <a:srgbClr val="003147"/>
                </a:solidFill>
                <a:latin typeface="Inter Bold"/>
                <a:ea typeface="Inter Bold"/>
                <a:cs typeface="Inter Bold"/>
                <a:sym typeface="Inter Bold"/>
              </a:rPr>
              <a:t>SEKIAN DAN TERIMA KASIH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522</Words>
  <Application>Microsoft Office PowerPoint</Application>
  <PresentationFormat>Custom</PresentationFormat>
  <Paragraphs>89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Staatliches</vt:lpstr>
      <vt:lpstr>Inter</vt:lpstr>
      <vt:lpstr>Inter Bold</vt:lpstr>
      <vt:lpstr>Inter Ultra-Bold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MPLS Ramah 2026 SMAN 2 Puding Besar</dc:title>
  <cp:lastModifiedBy>User</cp:lastModifiedBy>
  <cp:revision>2</cp:revision>
  <dcterms:created xsi:type="dcterms:W3CDTF">2006-08-16T00:00:00Z</dcterms:created>
  <dcterms:modified xsi:type="dcterms:W3CDTF">2026-07-07T08:14:33Z</dcterms:modified>
  <dc:identifier>DAHOrt0y9wI</dc:identifier>
</cp:coreProperties>
</file>